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8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290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B7C18-C094-4286-8CED-8B947339DACE}" type="datetimeFigureOut">
              <a:rPr lang="sl-SI" smtClean="0"/>
              <a:t>13.10.2013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C77F0-DC22-4651-832D-EBE7568E9D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380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 hasCustomPrompt="1"/>
          </p:nvPr>
        </p:nvSpPr>
        <p:spPr>
          <a:xfrm>
            <a:off x="395536" y="1196752"/>
            <a:ext cx="7632848" cy="792088"/>
          </a:xfrm>
          <a:prstGeom prst="rect">
            <a:avLst/>
          </a:prstGeom>
        </p:spPr>
        <p:txBody>
          <a:bodyPr/>
          <a:lstStyle>
            <a:lvl1pPr>
              <a:defRPr>
                <a:latin typeface="Gulim" pitchFamily="34" charset="-127"/>
                <a:ea typeface="Gulim" pitchFamily="34" charset="-127"/>
                <a:cs typeface="Aharoni" pitchFamily="2" charset="-79"/>
              </a:defRPr>
            </a:lvl1pPr>
          </a:lstStyle>
          <a:p>
            <a:r>
              <a:rPr lang="sl-SI" dirty="0" smtClean="0"/>
              <a:t>Uredite naslov</a:t>
            </a:r>
            <a:endParaRPr lang="sl-SI" dirty="0"/>
          </a:p>
        </p:txBody>
      </p:sp>
      <p:sp>
        <p:nvSpPr>
          <p:cNvPr id="9" name="Ograda vsebine 2"/>
          <p:cNvSpPr>
            <a:spLocks noGrp="1"/>
          </p:cNvSpPr>
          <p:nvPr>
            <p:ph idx="1" hasCustomPrompt="1"/>
          </p:nvPr>
        </p:nvSpPr>
        <p:spPr>
          <a:xfrm>
            <a:off x="469033" y="2060848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Gulim" pitchFamily="34" charset="-127"/>
                <a:ea typeface="Gulim" pitchFamily="34" charset="-127"/>
              </a:defRPr>
            </a:lvl1pPr>
            <a:lvl2pPr>
              <a:defRPr>
                <a:latin typeface="Gulim" pitchFamily="34" charset="-127"/>
                <a:ea typeface="Gulim" pitchFamily="34" charset="-127"/>
              </a:defRPr>
            </a:lvl2pPr>
            <a:lvl3pPr>
              <a:defRPr>
                <a:latin typeface="Gulim" pitchFamily="34" charset="-127"/>
                <a:ea typeface="Gulim" pitchFamily="34" charset="-127"/>
              </a:defRPr>
            </a:lvl3pPr>
            <a:lvl4pPr>
              <a:defRPr>
                <a:latin typeface="Gulim" pitchFamily="34" charset="-127"/>
                <a:ea typeface="Gulim" pitchFamily="34" charset="-127"/>
              </a:defRPr>
            </a:lvl4pPr>
            <a:lvl5pPr>
              <a:defRPr>
                <a:latin typeface="Gulim" pitchFamily="34" charset="-127"/>
                <a:ea typeface="Gulim" pitchFamily="34" charset="-127"/>
              </a:defRPr>
            </a:lvl5pPr>
          </a:lstStyle>
          <a:p>
            <a:pPr lvl="0"/>
            <a:r>
              <a:rPr lang="sl-SI" dirty="0" smtClean="0"/>
              <a:t>Uredite besedilo 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1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8F6D-D1C1-4F78-9CB0-CD31D92DF774}" type="datetimeFigureOut">
              <a:rPr lang="sl-SI" smtClean="0"/>
              <a:t>13.10.2013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66DE3-3AAD-44FA-89F1-8DC1C7AE01D9}" type="slidenum">
              <a:rPr lang="sl-SI" smtClean="0"/>
              <a:t>‹#›</a:t>
            </a:fld>
            <a:endParaRPr lang="sl-SI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8"/>
            <a:ext cx="9148531" cy="686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95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587.gvs.arnes.si/e-knjiga/Ustava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2924944"/>
            <a:ext cx="820891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611560" y="270892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b="1" dirty="0">
                <a:solidFill>
                  <a:srgbClr val="0070C0"/>
                </a:solidFill>
              </a:rPr>
              <a:t>Postavitev šolske ustave in njena nadgradnja </a:t>
            </a:r>
            <a:endParaRPr lang="sl-SI" sz="3200" b="1" dirty="0" smtClean="0">
              <a:solidFill>
                <a:srgbClr val="0070C0"/>
              </a:solidFill>
            </a:endParaRPr>
          </a:p>
          <a:p>
            <a:pPr algn="ctr"/>
            <a:r>
              <a:rPr lang="sl-SI" sz="3200" b="1" dirty="0" smtClean="0">
                <a:solidFill>
                  <a:srgbClr val="0070C0"/>
                </a:solidFill>
              </a:rPr>
              <a:t>v </a:t>
            </a:r>
            <a:r>
              <a:rPr lang="sl-SI" sz="3200" b="1" dirty="0">
                <a:solidFill>
                  <a:srgbClr val="0070C0"/>
                </a:solidFill>
              </a:rPr>
              <a:t>okviru mednarodnega projekta </a:t>
            </a:r>
          </a:p>
          <a:p>
            <a:pPr algn="ctr"/>
            <a:r>
              <a:rPr lang="sl-SI" sz="3200" b="1" dirty="0">
                <a:solidFill>
                  <a:srgbClr val="0070C0"/>
                </a:solidFill>
              </a:rPr>
              <a:t>„Človekove pravice v akciji“</a:t>
            </a: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2793" y="5229200"/>
            <a:ext cx="4013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/>
            <a:r>
              <a:rPr lang="sl-SI" sz="2000" dirty="0">
                <a:solidFill>
                  <a:srgbClr val="002060"/>
                </a:solidFill>
                <a:ea typeface="Gulim" pitchFamily="34" charset="-127"/>
              </a:rPr>
              <a:t>Dejan Kokol, OŠ Gornja Radgona</a:t>
            </a:r>
          </a:p>
        </p:txBody>
      </p:sp>
    </p:spTree>
    <p:extLst>
      <p:ext uri="{BB962C8B-B14F-4D97-AF65-F5344CB8AC3E}">
        <p14:creationId xmlns:p14="http://schemas.microsoft.com/office/powerpoint/2010/main" val="9358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4294967295"/>
          </p:nvPr>
        </p:nvSpPr>
        <p:spPr>
          <a:xfrm>
            <a:off x="611560" y="1412776"/>
            <a:ext cx="7992888" cy="4536504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l-SI" sz="2400" dirty="0" smtClean="0">
                <a:solidFill>
                  <a:srgbClr val="002060"/>
                </a:solidFill>
                <a:ea typeface="Gulim" pitchFamily="34" charset="-127"/>
              </a:rPr>
              <a:t>Problem:</a:t>
            </a:r>
          </a:p>
          <a:p>
            <a:pPr lvl="1">
              <a:buFont typeface="Arial" pitchFamily="34" charset="0"/>
              <a:buChar char="•"/>
            </a:pPr>
            <a:r>
              <a:rPr lang="sl-SI" sz="1800" dirty="0">
                <a:solidFill>
                  <a:srgbClr val="002060"/>
                </a:solidFill>
                <a:ea typeface="Gulim" pitchFamily="34" charset="-127"/>
              </a:rPr>
              <a:t>r</a:t>
            </a: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azumevanje pomena in vloge državne ustave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 smtClean="0">
                <a:solidFill>
                  <a:srgbClr val="002060"/>
                </a:solidFill>
                <a:ea typeface="Gulim" pitchFamily="34" charset="-127"/>
              </a:rPr>
              <a:t>Rešitev: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rgbClr val="002060"/>
                </a:solidFill>
                <a:ea typeface="Gulim" pitchFamily="34" charset="-127"/>
              </a:rPr>
              <a:t>p</a:t>
            </a: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ostavitev lastne – šolske ustave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200" dirty="0" smtClean="0">
                <a:solidFill>
                  <a:srgbClr val="002060"/>
                </a:solidFill>
                <a:ea typeface="Gulim" pitchFamily="34" charset="-127"/>
              </a:rPr>
              <a:t>Cilji: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približanje nastanka Ustave RS, njene vsebine, pomena in vloge;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razvijanje politične pismenosti:</a:t>
            </a:r>
          </a:p>
          <a:p>
            <a:pPr lvl="4"/>
            <a:r>
              <a:rPr lang="sl-SI" sz="1600" dirty="0" smtClean="0">
                <a:solidFill>
                  <a:srgbClr val="002060"/>
                </a:solidFill>
                <a:ea typeface="Gulim" pitchFamily="34" charset="-127"/>
              </a:rPr>
              <a:t>poglobljeno spoznavanje demokratičnih konceptov;</a:t>
            </a:r>
          </a:p>
          <a:p>
            <a:pPr lvl="4"/>
            <a:r>
              <a:rPr lang="sl-SI" sz="1600" dirty="0" smtClean="0">
                <a:solidFill>
                  <a:srgbClr val="002060"/>
                </a:solidFill>
                <a:ea typeface="Gulim" pitchFamily="34" charset="-127"/>
              </a:rPr>
              <a:t>seznanjanje s temeljnimi načeli demokratičnega odločanja;</a:t>
            </a:r>
          </a:p>
          <a:p>
            <a:pPr lvl="4"/>
            <a:r>
              <a:rPr lang="sl-SI" sz="1600" dirty="0" smtClean="0">
                <a:solidFill>
                  <a:srgbClr val="002060"/>
                </a:solidFill>
                <a:ea typeface="Gulim" pitchFamily="34" charset="-127"/>
              </a:rPr>
              <a:t>seznanjanje z ustrojem in delovanjem pravne države;</a:t>
            </a:r>
          </a:p>
          <a:p>
            <a:pPr lvl="4"/>
            <a:r>
              <a:rPr lang="sl-SI" sz="1600" dirty="0" smtClean="0">
                <a:solidFill>
                  <a:srgbClr val="002060"/>
                </a:solidFill>
                <a:ea typeface="Gulim" pitchFamily="34" charset="-127"/>
              </a:rPr>
              <a:t>razvijanje državljanske kompetence;</a:t>
            </a:r>
          </a:p>
          <a:p>
            <a:pPr lvl="4"/>
            <a:r>
              <a:rPr lang="sl-SI" sz="1600" dirty="0" smtClean="0">
                <a:solidFill>
                  <a:srgbClr val="002060"/>
                </a:solidFill>
                <a:ea typeface="Gulim" pitchFamily="34" charset="-127"/>
              </a:rPr>
              <a:t>poznavanje človekovih in otrokovih pravic;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spoznavanje smotrnosti postavljanja pravil za življenje v demokratični družbi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l-SI" sz="1800" dirty="0">
              <a:solidFill>
                <a:srgbClr val="002060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67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/>
          <p:cNvSpPr txBox="1">
            <a:spLocks/>
          </p:cNvSpPr>
          <p:nvPr/>
        </p:nvSpPr>
        <p:spPr>
          <a:xfrm>
            <a:off x="467544" y="1556792"/>
            <a:ext cx="7992888" cy="45365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sl-SI" sz="2200" dirty="0" smtClean="0">
                <a:solidFill>
                  <a:srgbClr val="002060"/>
                </a:solidFill>
                <a:ea typeface="Gulim" pitchFamily="34" charset="-127"/>
              </a:rPr>
              <a:t>Cilji: </a:t>
            </a:r>
          </a:p>
          <a:p>
            <a:pPr lvl="1">
              <a:buFont typeface="Arial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spoznavanje smotrnosti vključitve človekovih in otrokovih pravic v ustavo;</a:t>
            </a:r>
          </a:p>
          <a:p>
            <a:pPr lvl="1">
              <a:buFont typeface="Arial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razvijanje kritičnega mišljenja;</a:t>
            </a:r>
          </a:p>
          <a:p>
            <a:pPr lvl="1">
              <a:buFont typeface="Arial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razvijanje demokratičnih vrednot;</a:t>
            </a:r>
          </a:p>
          <a:p>
            <a:pPr lvl="1">
              <a:buFont typeface="Arial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razvijanje kompetenc aktivnega državljanstva.</a:t>
            </a:r>
          </a:p>
          <a:p>
            <a:pPr lvl="1">
              <a:buFont typeface="Arial" pitchFamily="34" charset="0"/>
              <a:buChar char="•"/>
            </a:pPr>
            <a:endParaRPr lang="sl-SI" sz="1800" dirty="0">
              <a:solidFill>
                <a:srgbClr val="002060"/>
              </a:solidFill>
              <a:ea typeface="Gulim" pitchFamily="34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200" dirty="0" smtClean="0">
                <a:solidFill>
                  <a:srgbClr val="002060"/>
                </a:solidFill>
                <a:ea typeface="Gulim" pitchFamily="34" charset="-127"/>
              </a:rPr>
              <a:t>Vloge: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učiteljeva: usmerjevalna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učenci: glavni akterji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l-SI" sz="1800" dirty="0">
              <a:solidFill>
                <a:srgbClr val="002060"/>
              </a:solidFill>
              <a:ea typeface="Gulim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4814724" cy="270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2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/>
          <p:cNvSpPr txBox="1">
            <a:spLocks/>
          </p:cNvSpPr>
          <p:nvPr/>
        </p:nvSpPr>
        <p:spPr>
          <a:xfrm>
            <a:off x="615876" y="1412776"/>
            <a:ext cx="7992888" cy="45365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l-SI" sz="2200" dirty="0" smtClean="0">
                <a:solidFill>
                  <a:srgbClr val="002060"/>
                </a:solidFill>
                <a:ea typeface="Gulim" pitchFamily="34" charset="-127"/>
              </a:rPr>
              <a:t>Projekt postavljanja šolske ustave: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skupina učencev predmetne stopnje in podružnične šole s prilagojenim programom vzgoje in izobraževanja, 5 učiteljev različnih predmetnih področij in psihologinja šole;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dodatna, prostovoljna aktivnost izven pouka;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obseg: 13 šolskih ur;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l-SI" sz="1800" dirty="0">
              <a:solidFill>
                <a:srgbClr val="002060"/>
              </a:solidFill>
              <a:ea typeface="Gulim" pitchFamily="34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200" dirty="0" smtClean="0">
                <a:solidFill>
                  <a:srgbClr val="002060"/>
                </a:solidFill>
                <a:ea typeface="Gulim" pitchFamily="34" charset="-127"/>
              </a:rPr>
              <a:t>Priporočila: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predznanje učencev o človekovih in otrokovih pravicah;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predznanje učencev o demokraciji;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zavedanje učitelja, da je zgolj oseba, ki usmerja in z demokratičnimi aktivnostmi/procesi skrbi, da bodo učenci na osnovi lastne demokratične udeležbe in izkustva napisali šolsko ustavo.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l-SI" sz="1800" dirty="0">
              <a:solidFill>
                <a:srgbClr val="002060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13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/>
          <p:cNvSpPr txBox="1">
            <a:spLocks/>
          </p:cNvSpPr>
          <p:nvPr/>
        </p:nvSpPr>
        <p:spPr>
          <a:xfrm>
            <a:off x="615876" y="1412776"/>
            <a:ext cx="7992888" cy="45365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l-SI" sz="2200" dirty="0" smtClean="0">
                <a:solidFill>
                  <a:srgbClr val="002060"/>
                </a:solidFill>
                <a:ea typeface="Gulim" pitchFamily="34" charset="-127"/>
              </a:rPr>
              <a:t>Koraki postavitve naše šolske ustave: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spoznavanje vsebin Ustave Republike Slovenije (Ustava v stripu);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primerjanje vsebin elementov državne ustave s sestavo šolskega procesa in njegovega delovanja;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iskanje dokumentov, ki urejajo vsebinske elemente ustave na področju šolstva;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proučevanje področja oz. vsebine iz ustave v delovni skupini;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priprava predlogov členov šolske ustave;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potrjevanje členov šolske ustave ali vrnitev predlogov v preoblikovanje;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pisanje preambule;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potrjevanje preoblikovanih predlogov členov;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sprejem šolske ustave.</a:t>
            </a:r>
            <a:endParaRPr lang="sl-SI" sz="1800" dirty="0">
              <a:solidFill>
                <a:srgbClr val="002060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13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/>
          <p:cNvSpPr txBox="1">
            <a:spLocks/>
          </p:cNvSpPr>
          <p:nvPr/>
        </p:nvSpPr>
        <p:spPr>
          <a:xfrm>
            <a:off x="601936" y="1196752"/>
            <a:ext cx="7992888" cy="45365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l-SI" sz="2200" dirty="0" smtClean="0">
                <a:solidFill>
                  <a:srgbClr val="002060"/>
                </a:solidFill>
                <a:ea typeface="Gulim" pitchFamily="34" charset="-127"/>
              </a:rPr>
              <a:t>Izzivi in ovire: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približanje kompleksnih vsebin državne ustave;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razumevanje vloge in pomena državne ustave;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množičnost dokumentov, ki urejajo šolski proces (omejitev na najpomembnejše);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osmišljanje postopkov pisanja in sprejemanja členov;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postavljanje členov vezanih na otrokove (učenčeve) pravice.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l-SI" sz="1800" dirty="0">
              <a:solidFill>
                <a:srgbClr val="002060"/>
              </a:solidFill>
              <a:ea typeface="Gulim" pitchFamily="34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200" dirty="0" smtClean="0">
                <a:solidFill>
                  <a:srgbClr val="002060"/>
                </a:solidFill>
                <a:ea typeface="Gulim" pitchFamily="34" charset="-127"/>
              </a:rPr>
              <a:t>Rezultat projekta postavljanja šolske ustave: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Šolska ustava kot interni dokument, v katerem učenci, učitelji, starši in člani lokalne skupnosti lahko poiščejo informacijo o splošnih členih osnovne šole, o šolskih pravilih, o otrokovih (učenčevih) pravicah in dolžnostih, o pravicah in dolžnostih ostalih udeležencev šolskega procesa, o hišnih pravilih in šolski ureditvi. </a:t>
            </a:r>
            <a:endParaRPr lang="sl-SI" sz="1800" dirty="0">
              <a:solidFill>
                <a:srgbClr val="002060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13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/>
          <p:cNvSpPr txBox="1">
            <a:spLocks/>
          </p:cNvSpPr>
          <p:nvPr/>
        </p:nvSpPr>
        <p:spPr>
          <a:xfrm>
            <a:off x="623068" y="1556792"/>
            <a:ext cx="7992888" cy="45365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sl-SI" sz="2200" dirty="0" smtClean="0">
                <a:solidFill>
                  <a:srgbClr val="002060"/>
                </a:solidFill>
                <a:ea typeface="Gulim" pitchFamily="34" charset="-127"/>
              </a:rPr>
              <a:t>Evalvacija: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je bila narejena s pomočjo anketnih vprašalnikov, ki so pokazali, da je šolska ustava uporabna, vsebinsko ustrezna in da so učenci skozi proces postavljanja ustave </a:t>
            </a:r>
            <a:r>
              <a:rPr lang="sl-SI" sz="1800" dirty="0" err="1" smtClean="0">
                <a:solidFill>
                  <a:srgbClr val="002060"/>
                </a:solidFill>
                <a:ea typeface="Gulim" pitchFamily="34" charset="-127"/>
              </a:rPr>
              <a:t>ponotranjali</a:t>
            </a: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 demokratične vrednote in razvijali kompetence demokratičnega (so)odločanja.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l-SI" sz="1800" dirty="0">
              <a:solidFill>
                <a:srgbClr val="002060"/>
              </a:solidFill>
              <a:ea typeface="Gulim" pitchFamily="34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200" dirty="0" smtClean="0">
                <a:solidFill>
                  <a:srgbClr val="002060"/>
                </a:solidFill>
                <a:ea typeface="Gulim" pitchFamily="34" charset="-127"/>
              </a:rPr>
              <a:t>Nadgradnja uporabnosti šolske ustave: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v sklopu akcijskega načrta, ki je nastal v okviru mednarodne poletne akademije „Človekove pravice v akciji“;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izdelava plakatov o vsebini šolske ustave;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predstavitev šolske ustave pri urah oddelčnih skupnosti, na seji šolskega otroškega parlamenta in na roditeljskih sestankih;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CILJ: vsebinsko in vrednotno </a:t>
            </a:r>
            <a:r>
              <a:rPr lang="sl-SI" sz="1800" dirty="0" err="1" smtClean="0">
                <a:solidFill>
                  <a:srgbClr val="002060"/>
                </a:solidFill>
                <a:ea typeface="Gulim" pitchFamily="34" charset="-127"/>
              </a:rPr>
              <a:t>opolnomočenje</a:t>
            </a:r>
            <a:r>
              <a:rPr lang="sl-SI" sz="1800" dirty="0" smtClean="0">
                <a:solidFill>
                  <a:srgbClr val="002060"/>
                </a:solidFill>
                <a:ea typeface="Gulim" pitchFamily="34" charset="-127"/>
              </a:rPr>
              <a:t> šolske ustave med vsemi udeleženci šolskega procesa.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l-SI" sz="1800" dirty="0">
              <a:solidFill>
                <a:srgbClr val="002060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13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/>
          <p:cNvSpPr txBox="1">
            <a:spLocks/>
          </p:cNvSpPr>
          <p:nvPr/>
        </p:nvSpPr>
        <p:spPr>
          <a:xfrm>
            <a:off x="615876" y="1844824"/>
            <a:ext cx="7992888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endParaRPr lang="sl-SI" sz="2200" dirty="0" smtClean="0">
              <a:solidFill>
                <a:srgbClr val="002060"/>
              </a:solidFill>
            </a:endParaRPr>
          </a:p>
          <a:p>
            <a:pPr marL="57150" indent="0" algn="ctr">
              <a:buNone/>
            </a:pPr>
            <a:r>
              <a:rPr lang="sl-SI" sz="2200" dirty="0" smtClean="0">
                <a:solidFill>
                  <a:srgbClr val="002060"/>
                </a:solidFill>
              </a:rPr>
              <a:t>S </a:t>
            </a:r>
            <a:r>
              <a:rPr lang="sl-SI" sz="2200" dirty="0">
                <a:solidFill>
                  <a:srgbClr val="002060"/>
                </a:solidFill>
              </a:rPr>
              <a:t>temi aktivnostmi so cilji, da učenci bolje razumejo pomen in vlogo državne ustave in s tem načela demokratičnosti ter iz njih izhajajoče </a:t>
            </a:r>
            <a:r>
              <a:rPr lang="sl-SI" sz="2200" dirty="0" smtClean="0">
                <a:solidFill>
                  <a:srgbClr val="002060"/>
                </a:solidFill>
              </a:rPr>
              <a:t>državljanske </a:t>
            </a:r>
            <a:r>
              <a:rPr lang="sl-SI" sz="2200" dirty="0">
                <a:solidFill>
                  <a:srgbClr val="002060"/>
                </a:solidFill>
              </a:rPr>
              <a:t>odgovornosti, bili doseženi, a še zdaleč niso dokončni, saj se udejanjanje šolske ustave in s tem neposredne izkušnje, kaj pomeni ustava, šele začenja. </a:t>
            </a:r>
          </a:p>
          <a:p>
            <a:pPr marL="457200" lvl="1" indent="0">
              <a:buNone/>
            </a:pPr>
            <a:endParaRPr lang="sl-SI" sz="1800" dirty="0" smtClean="0">
              <a:solidFill>
                <a:srgbClr val="002060"/>
              </a:solidFill>
              <a:ea typeface="Gulim" pitchFamily="34" charset="-127"/>
            </a:endParaRPr>
          </a:p>
          <a:p>
            <a:pPr marL="457200" lvl="1" indent="0" algn="ctr">
              <a:buNone/>
            </a:pPr>
            <a:endParaRPr lang="sl-SI" dirty="0" smtClean="0">
              <a:solidFill>
                <a:srgbClr val="002060"/>
              </a:solidFill>
              <a:ea typeface="Gulim" pitchFamily="34" charset="-127"/>
            </a:endParaRPr>
          </a:p>
          <a:p>
            <a:pPr marL="457200" lvl="1" indent="0" algn="ctr">
              <a:buNone/>
            </a:pPr>
            <a:r>
              <a:rPr lang="sl-SI" dirty="0" smtClean="0">
                <a:solidFill>
                  <a:srgbClr val="002060"/>
                </a:solidFill>
                <a:ea typeface="Gulim" pitchFamily="34" charset="-127"/>
              </a:rPr>
              <a:t>Hvala za vašo pozornost!</a:t>
            </a:r>
          </a:p>
          <a:p>
            <a:pPr marL="457200" lvl="1" indent="0" algn="ctr">
              <a:buNone/>
            </a:pPr>
            <a:endParaRPr lang="sl-SI" dirty="0">
              <a:solidFill>
                <a:srgbClr val="002060"/>
              </a:solidFill>
              <a:ea typeface="Gulim" pitchFamily="34" charset="-127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45592" y="350778"/>
            <a:ext cx="2011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l-SI" sz="2000" dirty="0">
                <a:solidFill>
                  <a:srgbClr val="002060"/>
                </a:solidFill>
                <a:ea typeface="Gulim" pitchFamily="34" charset="-127"/>
                <a:hlinkClick r:id="rId2"/>
              </a:rPr>
              <a:t>Šolska ustava</a:t>
            </a:r>
            <a:endParaRPr lang="sl-SI" sz="2000" dirty="0">
              <a:solidFill>
                <a:srgbClr val="002060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13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565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Studio 3S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tjasa</dc:creator>
  <cp:lastModifiedBy>Werneruss</cp:lastModifiedBy>
  <cp:revision>23</cp:revision>
  <dcterms:created xsi:type="dcterms:W3CDTF">2013-09-02T09:15:01Z</dcterms:created>
  <dcterms:modified xsi:type="dcterms:W3CDTF">2013-10-13T14:23:51Z</dcterms:modified>
</cp:coreProperties>
</file>